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11305309"/>
  <p:notesSz cx="11305309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357"/>
            <a:ext cx="14630400" cy="11304595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357"/>
            <a:ext cx="14630400" cy="11304595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11305904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11305904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1428"/>
            <a:ext cx="36576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2858942"/>
            <a:ext cx="8992314" cy="34445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000"/>
              </a:lnSpc>
              <a:buNone/>
            </a:pPr>
            <a:r>
              <a:rPr lang="en-US" sz="7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Design-for-Manufacturability in Chip Design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990243" y="6727763"/>
            <a:ext cx="8992314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Design-for-Manufacturability (DFM) is a critical aspect of chip design, ensuring efficient and successful fabrication of integrated circuits.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990243" y="7972495"/>
            <a:ext cx="452676" cy="452565"/>
          </a:xfrm>
          <a:prstGeom prst="roundRect">
            <a:avLst>
              <a:gd name="adj" fmla="val 2020281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7863" y="7980113"/>
            <a:ext cx="437436" cy="437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584365" y="7951307"/>
            <a:ext cx="2662476" cy="495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Wai-Shing Luk</a:t>
            </a:r>
            <a:endParaRPr lang="en-US" sz="2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1770026"/>
            <a:ext cx="11783258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 and Future Trends in DFM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3167834"/>
            <a:ext cx="12649914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continues to evolve alongside emerging technologies and manufacturing advancements.</a:t>
            </a:r>
            <a:endParaRPr lang="en-US" sz="2200" dirty="0"/>
          </a:p>
        </p:txBody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243" y="3938694"/>
            <a:ext cx="3933706" cy="243054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990243" y="6722764"/>
            <a:ext cx="3566755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Advanced Design Rules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990243" y="7308408"/>
            <a:ext cx="3933706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will need to address increasingly complex design rules and constraints as technology advances.</a:t>
            </a:r>
            <a:endParaRPr lang="en-US" sz="2200" dirty="0"/>
          </a:p>
        </p:txBody>
      </p:sp>
      <p:pic>
        <p:nvPicPr>
          <p:cNvPr id="7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8288" y="3938694"/>
            <a:ext cx="3933706" cy="2430541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348288" y="6722764"/>
            <a:ext cx="3933706" cy="83204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3D and Heterogeneous Integration</a:t>
            </a:r>
            <a:endParaRPr lang="en-US" sz="2600" dirty="0"/>
          </a:p>
        </p:txBody>
      </p:sp>
      <p:sp>
        <p:nvSpPr>
          <p:cNvPr id="9" name="Text 5"/>
          <p:cNvSpPr/>
          <p:nvPr/>
        </p:nvSpPr>
        <p:spPr>
          <a:xfrm>
            <a:off x="5348288" y="7724430"/>
            <a:ext cx="3933706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will be crucial for enabling efficient and reliable 3D and heterogeneous integration.</a:t>
            </a:r>
            <a:endParaRPr lang="en-US" sz="2200" dirty="0"/>
          </a:p>
        </p:txBody>
      </p:sp>
      <p:pic>
        <p:nvPicPr>
          <p:cNvPr id="10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332" y="3938694"/>
            <a:ext cx="3933825" cy="2430660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706332" y="6722883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Automation and AI</a:t>
            </a:r>
            <a:endParaRPr lang="en-US" sz="2600" dirty="0"/>
          </a:p>
        </p:txBody>
      </p:sp>
      <p:sp>
        <p:nvSpPr>
          <p:cNvPr id="12" name="Text 7"/>
          <p:cNvSpPr/>
          <p:nvPr/>
        </p:nvSpPr>
        <p:spPr>
          <a:xfrm>
            <a:off x="9706332" y="7308527"/>
            <a:ext cx="3933825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Automation and AI will play a larger role in DFM, streamlining design and manufacturing processes.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4801566"/>
            <a:ext cx="12649914" cy="170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100"/>
              </a:lnSpc>
              <a:buNone/>
            </a:pPr>
            <a:r>
              <a:rPr lang="en-US" sz="104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🙋</a:t>
            </a:r>
            <a:pPr algn="ctr" indent="0" marL="0">
              <a:lnSpc>
                <a:spcPts val="13100"/>
              </a:lnSpc>
              <a:buNone/>
            </a:pPr>
            <a:r>
              <a:rPr lang="en-US" sz="10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Q &amp; A</a:t>
            </a:r>
            <a:endParaRPr lang="en-US" sz="10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81631" y="907748"/>
            <a:ext cx="7353538" cy="15041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00"/>
              </a:lnSpc>
              <a:buNone/>
            </a:pPr>
            <a:r>
              <a:rPr lang="en-US" sz="4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 of DFM in Chip Design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6381631" y="2795379"/>
            <a:ext cx="7353538" cy="817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plays a crucial role in maximizing chip yield, minimizing production costs, and meeting time-to-market deadlines.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6381631" y="3900960"/>
            <a:ext cx="7353538" cy="2267704"/>
          </a:xfrm>
          <a:prstGeom prst="roundRect">
            <a:avLst>
              <a:gd name="adj" fmla="val 1692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6637377" y="4156644"/>
            <a:ext cx="3009186" cy="37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Yield Enhancement</a:t>
            </a:r>
            <a:endParaRPr lang="en-US" sz="2350" dirty="0"/>
          </a:p>
        </p:txBody>
      </p:sp>
      <p:sp>
        <p:nvSpPr>
          <p:cNvPr id="7" name="Text 4"/>
          <p:cNvSpPr/>
          <p:nvPr/>
        </p:nvSpPr>
        <p:spPr>
          <a:xfrm>
            <a:off x="6637377" y="4685985"/>
            <a:ext cx="6842046" cy="1226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help optimize chip design for efficient fabrication, leading to higher yields and reduced manufacturing costs.</a:t>
            </a:r>
            <a:endParaRPr lang="en-US" sz="2000" dirty="0"/>
          </a:p>
        </p:txBody>
      </p:sp>
      <p:sp>
        <p:nvSpPr>
          <p:cNvPr id="8" name="Shape 5"/>
          <p:cNvSpPr/>
          <p:nvPr/>
        </p:nvSpPr>
        <p:spPr>
          <a:xfrm>
            <a:off x="6381631" y="6424348"/>
            <a:ext cx="7353538" cy="1858705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6637377" y="6680031"/>
            <a:ext cx="3009186" cy="37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Cost Optimization</a:t>
            </a:r>
            <a:endParaRPr lang="en-US" sz="2350" dirty="0"/>
          </a:p>
        </p:txBody>
      </p:sp>
      <p:sp>
        <p:nvSpPr>
          <p:cNvPr id="10" name="Text 7"/>
          <p:cNvSpPr/>
          <p:nvPr/>
        </p:nvSpPr>
        <p:spPr>
          <a:xfrm>
            <a:off x="6637377" y="7209372"/>
            <a:ext cx="6842046" cy="817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minimizing manufacturing complexities and defects, DFM contributes to cost savings by reducing rework and scrap rates.</a:t>
            </a:r>
            <a:endParaRPr lang="en-US" sz="2000" dirty="0"/>
          </a:p>
        </p:txBody>
      </p:sp>
      <p:sp>
        <p:nvSpPr>
          <p:cNvPr id="11" name="Shape 8"/>
          <p:cNvSpPr/>
          <p:nvPr/>
        </p:nvSpPr>
        <p:spPr>
          <a:xfrm>
            <a:off x="6381631" y="8538736"/>
            <a:ext cx="7353538" cy="1858705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637377" y="8794420"/>
            <a:ext cx="3009186" cy="375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Time-to-Market</a:t>
            </a:r>
            <a:endParaRPr lang="en-US" sz="2350" dirty="0"/>
          </a:p>
        </p:txBody>
      </p:sp>
      <p:sp>
        <p:nvSpPr>
          <p:cNvPr id="13" name="Text 10"/>
          <p:cNvSpPr/>
          <p:nvPr/>
        </p:nvSpPr>
        <p:spPr>
          <a:xfrm>
            <a:off x="6637377" y="9323761"/>
            <a:ext cx="6842046" cy="8179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Efficient DFM practices help streamline the manufacturing process, enabling faster production and quicker time-to-market.</a:t>
            </a:r>
            <a:endParaRPr lang="en-US" sz="20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357"/>
            <a:ext cx="5486400" cy="1130459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90468" y="699797"/>
            <a:ext cx="6137910" cy="748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Principles of DFM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890468" y="1829423"/>
            <a:ext cx="7363063" cy="1220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principles focus on optimizing the chip design for manufacturability, ensuring the smooth transition from design to production.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890468" y="3622422"/>
            <a:ext cx="572333" cy="572193"/>
          </a:xfrm>
          <a:prstGeom prst="roundRect">
            <a:avLst>
              <a:gd name="adj" fmla="val 6670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1111210" y="3728957"/>
            <a:ext cx="130731" cy="35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1717119" y="3622422"/>
            <a:ext cx="3022283" cy="374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Rule Checking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717119" y="4149026"/>
            <a:ext cx="6536412" cy="81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Ensuring that the chip design adheres to specific layout rules and constraints for fabrication.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890468" y="5503268"/>
            <a:ext cx="572333" cy="572193"/>
          </a:xfrm>
          <a:prstGeom prst="roundRect">
            <a:avLst>
              <a:gd name="adj" fmla="val 6670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1080135" y="5609803"/>
            <a:ext cx="192881" cy="35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8"/>
          <p:cNvSpPr/>
          <p:nvPr/>
        </p:nvSpPr>
        <p:spPr>
          <a:xfrm>
            <a:off x="1717119" y="5503268"/>
            <a:ext cx="2993112" cy="374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Layout Optimization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717119" y="6029871"/>
            <a:ext cx="6536412" cy="81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Minimizing design complexity and maximizing manufacturability by optimizing the chip layout.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890468" y="7384113"/>
            <a:ext cx="572333" cy="572193"/>
          </a:xfrm>
          <a:prstGeom prst="roundRect">
            <a:avLst>
              <a:gd name="adj" fmla="val 6670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76563" y="7490648"/>
            <a:ext cx="200025" cy="35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2"/>
          <p:cNvSpPr/>
          <p:nvPr/>
        </p:nvSpPr>
        <p:spPr>
          <a:xfrm>
            <a:off x="1717119" y="7384113"/>
            <a:ext cx="2993112" cy="374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Variability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1717119" y="7910717"/>
            <a:ext cx="6536412" cy="81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Considering potential variations in the manufacturing process to ensure consistent chip performance.</a:t>
            </a:r>
            <a:endParaRPr lang="en-US" sz="2000" dirty="0"/>
          </a:p>
        </p:txBody>
      </p:sp>
      <p:sp>
        <p:nvSpPr>
          <p:cNvPr id="17" name="Shape 14"/>
          <p:cNvSpPr/>
          <p:nvPr/>
        </p:nvSpPr>
        <p:spPr>
          <a:xfrm>
            <a:off x="890468" y="9264959"/>
            <a:ext cx="572333" cy="572193"/>
          </a:xfrm>
          <a:prstGeom prst="roundRect">
            <a:avLst>
              <a:gd name="adj" fmla="val 6670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1079302" y="9371494"/>
            <a:ext cx="194667" cy="3591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8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4</a:t>
            </a:r>
            <a:endParaRPr lang="en-US" sz="2800" dirty="0"/>
          </a:p>
        </p:txBody>
      </p:sp>
      <p:sp>
        <p:nvSpPr>
          <p:cNvPr id="19" name="Text 16"/>
          <p:cNvSpPr/>
          <p:nvPr/>
        </p:nvSpPr>
        <p:spPr>
          <a:xfrm>
            <a:off x="1717119" y="9264959"/>
            <a:ext cx="2993112" cy="3740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Testability</a:t>
            </a:r>
            <a:endParaRPr lang="en-US" sz="2350" dirty="0"/>
          </a:p>
        </p:txBody>
      </p:sp>
      <p:sp>
        <p:nvSpPr>
          <p:cNvPr id="20" name="Text 17"/>
          <p:cNvSpPr/>
          <p:nvPr/>
        </p:nvSpPr>
        <p:spPr>
          <a:xfrm>
            <a:off x="1717119" y="9791562"/>
            <a:ext cx="6536412" cy="8139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Designing for testability, enabling efficient testing and defect detection during production.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12006" y="1006903"/>
            <a:ext cx="7519988" cy="20465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350"/>
              </a:lnSpc>
              <a:buNone/>
            </a:pPr>
            <a:r>
              <a:rPr lang="en-US" sz="42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Manufacturability Considerations in the Design Process</a:t>
            </a:r>
            <a:endParaRPr lang="en-US" sz="4250" dirty="0"/>
          </a:p>
        </p:txBody>
      </p:sp>
      <p:sp>
        <p:nvSpPr>
          <p:cNvPr id="4" name="Text 1"/>
          <p:cNvSpPr/>
          <p:nvPr/>
        </p:nvSpPr>
        <p:spPr>
          <a:xfrm>
            <a:off x="812006" y="3401258"/>
            <a:ext cx="7519988" cy="742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considerations should be integrated early in the design process to avoid costly redesign and rework.</a:t>
            </a:r>
            <a:endParaRPr lang="en-US" sz="1800" dirty="0"/>
          </a:p>
        </p:txBody>
      </p:sp>
      <p:sp>
        <p:nvSpPr>
          <p:cNvPr id="5" name="Shape 2"/>
          <p:cNvSpPr/>
          <p:nvPr/>
        </p:nvSpPr>
        <p:spPr>
          <a:xfrm>
            <a:off x="1144667" y="4404471"/>
            <a:ext cx="30480" cy="5893935"/>
          </a:xfrm>
          <a:prstGeom prst="roundRect">
            <a:avLst>
              <a:gd name="adj" fmla="val 114178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1390412" y="4911077"/>
            <a:ext cx="812006" cy="30473"/>
          </a:xfrm>
          <a:prstGeom prst="roundRect">
            <a:avLst>
              <a:gd name="adj" fmla="val 114204"/>
            </a:avLst>
          </a:prstGeom>
          <a:solidFill>
            <a:srgbClr val="5D606B"/>
          </a:solidFill>
          <a:ln/>
        </p:spPr>
      </p:sp>
      <p:sp>
        <p:nvSpPr>
          <p:cNvPr id="7" name="Shape 4"/>
          <p:cNvSpPr/>
          <p:nvPr/>
        </p:nvSpPr>
        <p:spPr>
          <a:xfrm>
            <a:off x="898922" y="4665392"/>
            <a:ext cx="521970" cy="521842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1100257" y="4762523"/>
            <a:ext cx="119182" cy="327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550" dirty="0"/>
          </a:p>
        </p:txBody>
      </p:sp>
      <p:sp>
        <p:nvSpPr>
          <p:cNvPr id="9" name="Text 6"/>
          <p:cNvSpPr/>
          <p:nvPr/>
        </p:nvSpPr>
        <p:spPr>
          <a:xfrm>
            <a:off x="2435900" y="4636348"/>
            <a:ext cx="2729508" cy="341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Concept</a:t>
            </a:r>
            <a:endParaRPr lang="en-US" sz="2100" dirty="0"/>
          </a:p>
        </p:txBody>
      </p:sp>
      <p:sp>
        <p:nvSpPr>
          <p:cNvPr id="10" name="Text 7"/>
          <p:cNvSpPr/>
          <p:nvPr/>
        </p:nvSpPr>
        <p:spPr>
          <a:xfrm>
            <a:off x="2435900" y="5116647"/>
            <a:ext cx="5896094" cy="11134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considerations should be incorporated into the initial design concept to minimize potential manufacturing challenges.</a:t>
            </a:r>
            <a:endParaRPr lang="en-US" sz="1800" dirty="0"/>
          </a:p>
        </p:txBody>
      </p:sp>
      <p:sp>
        <p:nvSpPr>
          <p:cNvPr id="11" name="Shape 8"/>
          <p:cNvSpPr/>
          <p:nvPr/>
        </p:nvSpPr>
        <p:spPr>
          <a:xfrm>
            <a:off x="1390412" y="7200445"/>
            <a:ext cx="812006" cy="30473"/>
          </a:xfrm>
          <a:prstGeom prst="roundRect">
            <a:avLst>
              <a:gd name="adj" fmla="val 114204"/>
            </a:avLst>
          </a:prstGeom>
          <a:solidFill>
            <a:srgbClr val="5D606B"/>
          </a:solidFill>
          <a:ln/>
        </p:spPr>
      </p:sp>
      <p:sp>
        <p:nvSpPr>
          <p:cNvPr id="12" name="Shape 9"/>
          <p:cNvSpPr/>
          <p:nvPr/>
        </p:nvSpPr>
        <p:spPr>
          <a:xfrm>
            <a:off x="898922" y="6954760"/>
            <a:ext cx="521970" cy="521842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3" name="Text 10"/>
          <p:cNvSpPr/>
          <p:nvPr/>
        </p:nvSpPr>
        <p:spPr>
          <a:xfrm>
            <a:off x="1071920" y="7051891"/>
            <a:ext cx="175855" cy="327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550" dirty="0"/>
          </a:p>
        </p:txBody>
      </p:sp>
      <p:sp>
        <p:nvSpPr>
          <p:cNvPr id="14" name="Text 11"/>
          <p:cNvSpPr/>
          <p:nvPr/>
        </p:nvSpPr>
        <p:spPr>
          <a:xfrm>
            <a:off x="2435900" y="6925716"/>
            <a:ext cx="2729508" cy="341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Layout Design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2435900" y="7406015"/>
            <a:ext cx="5896094" cy="742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principles should guide the layout design, ensuring manufacturability and minimizing potential defects.</a:t>
            </a:r>
            <a:endParaRPr lang="en-US" sz="1800" dirty="0"/>
          </a:p>
        </p:txBody>
      </p:sp>
      <p:sp>
        <p:nvSpPr>
          <p:cNvPr id="16" name="Shape 13"/>
          <p:cNvSpPr/>
          <p:nvPr/>
        </p:nvSpPr>
        <p:spPr>
          <a:xfrm>
            <a:off x="1390412" y="9118667"/>
            <a:ext cx="812006" cy="30473"/>
          </a:xfrm>
          <a:prstGeom prst="roundRect">
            <a:avLst>
              <a:gd name="adj" fmla="val 114204"/>
            </a:avLst>
          </a:prstGeom>
          <a:solidFill>
            <a:srgbClr val="5D606B"/>
          </a:solidFill>
          <a:ln/>
        </p:spPr>
      </p:sp>
      <p:sp>
        <p:nvSpPr>
          <p:cNvPr id="17" name="Shape 14"/>
          <p:cNvSpPr/>
          <p:nvPr/>
        </p:nvSpPr>
        <p:spPr>
          <a:xfrm>
            <a:off x="898922" y="8872982"/>
            <a:ext cx="521970" cy="521842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8" name="Text 15"/>
          <p:cNvSpPr/>
          <p:nvPr/>
        </p:nvSpPr>
        <p:spPr>
          <a:xfrm>
            <a:off x="1068705" y="8970113"/>
            <a:ext cx="182404" cy="3274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5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550" dirty="0"/>
          </a:p>
        </p:txBody>
      </p:sp>
      <p:sp>
        <p:nvSpPr>
          <p:cNvPr id="19" name="Text 16"/>
          <p:cNvSpPr/>
          <p:nvPr/>
        </p:nvSpPr>
        <p:spPr>
          <a:xfrm>
            <a:off x="2435900" y="8843938"/>
            <a:ext cx="3449360" cy="34115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Verification and Simulation</a:t>
            </a:r>
            <a:endParaRPr lang="en-US" sz="2100" dirty="0"/>
          </a:p>
        </p:txBody>
      </p:sp>
      <p:sp>
        <p:nvSpPr>
          <p:cNvPr id="20" name="Text 17"/>
          <p:cNvSpPr/>
          <p:nvPr/>
        </p:nvSpPr>
        <p:spPr>
          <a:xfrm>
            <a:off x="2435900" y="9324237"/>
            <a:ext cx="5896094" cy="7422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18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verification and simulation tools should be utilized to analyze the manufacturability of the chip design.</a:t>
            </a: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628851"/>
            <a:ext cx="12649914" cy="166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Rule Checking and DFM Validation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4858702"/>
            <a:ext cx="12649914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Design rule checking (DRC) and DFM validation are crucial steps to ensure manufacturability and avoid production issues.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990243" y="6365069"/>
            <a:ext cx="3361492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Rule Checking</a:t>
            </a:r>
            <a:endParaRPr lang="en-US" sz="2600" dirty="0"/>
          </a:p>
        </p:txBody>
      </p:sp>
      <p:sp>
        <p:nvSpPr>
          <p:cNvPr id="5" name="Text 3"/>
          <p:cNvSpPr/>
          <p:nvPr/>
        </p:nvSpPr>
        <p:spPr>
          <a:xfrm>
            <a:off x="990243" y="7063914"/>
            <a:ext cx="5979795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DRC tools automatically verify that the chip design complies with specific design rules and constraints.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67982" y="6365069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DFM Validation</a:t>
            </a:r>
            <a:endParaRPr lang="en-US" sz="2600" dirty="0"/>
          </a:p>
        </p:txBody>
      </p:sp>
      <p:sp>
        <p:nvSpPr>
          <p:cNvPr id="7" name="Text 5"/>
          <p:cNvSpPr/>
          <p:nvPr/>
        </p:nvSpPr>
        <p:spPr>
          <a:xfrm>
            <a:off x="7667982" y="7063914"/>
            <a:ext cx="5979795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validation involves simulating the manufacturing process to identify potential issues and optimize the design for manufacturability.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10471" y="1127127"/>
            <a:ext cx="7323058" cy="15298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000"/>
              </a:lnSpc>
              <a:buNone/>
            </a:pPr>
            <a:r>
              <a:rPr lang="en-US" sz="48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Yield Optimization and DFM</a:t>
            </a:r>
            <a:endParaRPr lang="en-US" sz="4800" dirty="0"/>
          </a:p>
        </p:txBody>
      </p:sp>
      <p:sp>
        <p:nvSpPr>
          <p:cNvPr id="4" name="Text 1"/>
          <p:cNvSpPr/>
          <p:nvPr/>
        </p:nvSpPr>
        <p:spPr>
          <a:xfrm>
            <a:off x="910471" y="3047015"/>
            <a:ext cx="7323058" cy="8322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plays a vital role in maximizing chip yield, leading to cost-effective and efficient production.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910471" y="4171880"/>
            <a:ext cx="7323058" cy="6006183"/>
          </a:xfrm>
          <a:prstGeom prst="roundRect">
            <a:avLst>
              <a:gd name="adj" fmla="val 650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25711" y="4187116"/>
            <a:ext cx="7292578" cy="19919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7" name="Text 4"/>
          <p:cNvSpPr/>
          <p:nvPr/>
        </p:nvSpPr>
        <p:spPr>
          <a:xfrm>
            <a:off x="1185863" y="4350787"/>
            <a:ext cx="3122176" cy="41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Yield Enhancement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4835962" y="4350787"/>
            <a:ext cx="3122176" cy="166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contribute to higher yields by minimizing design complexities and defects.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925711" y="6179020"/>
            <a:ext cx="7292578" cy="199190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185863" y="6342691"/>
            <a:ext cx="3122176" cy="41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Cost Reduction</a:t>
            </a:r>
            <a:endParaRPr lang="en-US" sz="2000" dirty="0"/>
          </a:p>
        </p:txBody>
      </p:sp>
      <p:sp>
        <p:nvSpPr>
          <p:cNvPr id="11" name="Text 8"/>
          <p:cNvSpPr/>
          <p:nvPr/>
        </p:nvSpPr>
        <p:spPr>
          <a:xfrm>
            <a:off x="4835962" y="6342691"/>
            <a:ext cx="3122176" cy="166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Improved yield leads to reduced manufacturing costs, as fewer defective chips are produced.</a:t>
            </a:r>
            <a:endParaRPr lang="en-US" sz="2000" dirty="0"/>
          </a:p>
        </p:txBody>
      </p:sp>
      <p:sp>
        <p:nvSpPr>
          <p:cNvPr id="12" name="Shape 9"/>
          <p:cNvSpPr/>
          <p:nvPr/>
        </p:nvSpPr>
        <p:spPr>
          <a:xfrm>
            <a:off x="925711" y="8170924"/>
            <a:ext cx="7292578" cy="199190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3" name="Text 10"/>
          <p:cNvSpPr/>
          <p:nvPr/>
        </p:nvSpPr>
        <p:spPr>
          <a:xfrm>
            <a:off x="1185863" y="8334594"/>
            <a:ext cx="3122176" cy="4161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Quality Improvement</a:t>
            </a:r>
            <a:endParaRPr lang="en-US" sz="2000" dirty="0"/>
          </a:p>
        </p:txBody>
      </p:sp>
      <p:sp>
        <p:nvSpPr>
          <p:cNvPr id="14" name="Text 11"/>
          <p:cNvSpPr/>
          <p:nvPr/>
        </p:nvSpPr>
        <p:spPr>
          <a:xfrm>
            <a:off x="4835962" y="8334594"/>
            <a:ext cx="3122176" cy="166456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practices ensure consistent chip quality, leading to reliable and high-performance products.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77583" y="793119"/>
            <a:ext cx="7361634" cy="14974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850"/>
              </a:lnSpc>
              <a:buNone/>
            </a:pPr>
            <a:r>
              <a:rPr lang="en-US" sz="47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DFM for Advanced Semiconductor Nodes</a:t>
            </a:r>
            <a:endParaRPr lang="en-US" sz="4700" dirty="0"/>
          </a:p>
        </p:txBody>
      </p:sp>
      <p:sp>
        <p:nvSpPr>
          <p:cNvPr id="4" name="Text 1"/>
          <p:cNvSpPr/>
          <p:nvPr/>
        </p:nvSpPr>
        <p:spPr>
          <a:xfrm>
            <a:off x="6377583" y="2672417"/>
            <a:ext cx="7361634" cy="1221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becomes increasingly crucial at advanced semiconductor nodes, where feature sizes shrink and manufacturing processes become more complex.</a:t>
            </a:r>
            <a:endParaRPr lang="en-US" sz="200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7583" y="4180807"/>
            <a:ext cx="1273135" cy="203666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8032671" y="4435301"/>
            <a:ext cx="3238857" cy="37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Design Rule Challenges</a:t>
            </a:r>
            <a:endParaRPr lang="en-US" sz="2350" dirty="0"/>
          </a:p>
        </p:txBody>
      </p:sp>
      <p:sp>
        <p:nvSpPr>
          <p:cNvPr id="7" name="Text 3"/>
          <p:cNvSpPr/>
          <p:nvPr/>
        </p:nvSpPr>
        <p:spPr>
          <a:xfrm>
            <a:off x="8032671" y="4962380"/>
            <a:ext cx="5706547" cy="81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need to address new design rules and constraints arising from shrinking feature sizes.</a:t>
            </a:r>
            <a:endParaRPr lang="en-US" sz="200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583" y="6217468"/>
            <a:ext cx="1273135" cy="2258062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032671" y="6471961"/>
            <a:ext cx="2995851" cy="37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Process Variability</a:t>
            </a:r>
            <a:endParaRPr lang="en-US" sz="2350" dirty="0"/>
          </a:p>
        </p:txBody>
      </p:sp>
      <p:sp>
        <p:nvSpPr>
          <p:cNvPr id="10" name="Text 5"/>
          <p:cNvSpPr/>
          <p:nvPr/>
        </p:nvSpPr>
        <p:spPr>
          <a:xfrm>
            <a:off x="8032671" y="6999040"/>
            <a:ext cx="5706547" cy="12219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Managing process variations becomes more critical at advanced nodes due to the increased sensitivity of the manufacturing process.</a:t>
            </a:r>
            <a:endParaRPr lang="en-US" sz="20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7583" y="8475530"/>
            <a:ext cx="1273135" cy="203666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8032671" y="8730023"/>
            <a:ext cx="2995851" cy="3743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90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Emerging Materials</a:t>
            </a:r>
            <a:endParaRPr lang="en-US" sz="2350" dirty="0"/>
          </a:p>
        </p:txBody>
      </p:sp>
      <p:sp>
        <p:nvSpPr>
          <p:cNvPr id="13" name="Text 7"/>
          <p:cNvSpPr/>
          <p:nvPr/>
        </p:nvSpPr>
        <p:spPr>
          <a:xfrm>
            <a:off x="8032671" y="9257103"/>
            <a:ext cx="5706547" cy="8146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need to accommodate the use of new materials and fabrication processes.</a:t>
            </a:r>
            <a:endParaRPr lang="en-US" sz="20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1130590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5786" y="627901"/>
            <a:ext cx="7545229" cy="13431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DFM Challenges in Emerging Technologies</a:t>
            </a:r>
            <a:endParaRPr lang="en-US" sz="4200" dirty="0"/>
          </a:p>
        </p:txBody>
      </p:sp>
      <p:sp>
        <p:nvSpPr>
          <p:cNvPr id="4" name="Text 1"/>
          <p:cNvSpPr/>
          <p:nvPr/>
        </p:nvSpPr>
        <p:spPr>
          <a:xfrm>
            <a:off x="6285786" y="2313532"/>
            <a:ext cx="7545229" cy="730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Emerging technologies like 3D integration and heterogeneous integration pose new challenges for DFM.</a:t>
            </a: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786" y="3300794"/>
            <a:ext cx="571024" cy="57088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6285786" y="4099984"/>
            <a:ext cx="2687122" cy="33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3D Integration</a:t>
            </a:r>
            <a:endParaRPr lang="en-US" sz="2100" dirty="0"/>
          </a:p>
        </p:txBody>
      </p:sp>
      <p:sp>
        <p:nvSpPr>
          <p:cNvPr id="7" name="Text 3"/>
          <p:cNvSpPr/>
          <p:nvPr/>
        </p:nvSpPr>
        <p:spPr>
          <a:xfrm>
            <a:off x="6285786" y="4572784"/>
            <a:ext cx="7545229" cy="730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techniques need to address the complexities of stacking multiple layers of chips in 3D integration.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86" y="5988209"/>
            <a:ext cx="571024" cy="570884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6285786" y="6787399"/>
            <a:ext cx="3378279" cy="33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Heterogeneous Integration</a:t>
            </a:r>
            <a:endParaRPr lang="en-US" sz="2100" dirty="0"/>
          </a:p>
        </p:txBody>
      </p:sp>
      <p:sp>
        <p:nvSpPr>
          <p:cNvPr id="10" name="Text 5"/>
          <p:cNvSpPr/>
          <p:nvPr/>
        </p:nvSpPr>
        <p:spPr>
          <a:xfrm>
            <a:off x="6285786" y="7260200"/>
            <a:ext cx="7545229" cy="730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needs to ensure seamless integration of different types of chips with varying materials and fabrication processes.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5786" y="8675625"/>
            <a:ext cx="571024" cy="570884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6285786" y="9474815"/>
            <a:ext cx="2687122" cy="33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Quantum Computing</a:t>
            </a:r>
            <a:endParaRPr lang="en-US" sz="2100" dirty="0"/>
          </a:p>
        </p:txBody>
      </p:sp>
      <p:sp>
        <p:nvSpPr>
          <p:cNvPr id="13" name="Text 7"/>
          <p:cNvSpPr/>
          <p:nvPr/>
        </p:nvSpPr>
        <p:spPr>
          <a:xfrm>
            <a:off x="6285786" y="9947615"/>
            <a:ext cx="7545229" cy="7303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DFM faces unique challenges in manufacturing quantum computing chips, which require extremely precise fabrication and control.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02018" y="829900"/>
            <a:ext cx="7339965" cy="22732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950"/>
              </a:lnSpc>
              <a:buNone/>
            </a:pPr>
            <a:r>
              <a:rPr lang="en-US" sz="47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Collaboration between Design and Manufacturing Teams</a:t>
            </a:r>
            <a:endParaRPr lang="en-US" sz="4750" dirty="0"/>
          </a:p>
        </p:txBody>
      </p:sp>
      <p:sp>
        <p:nvSpPr>
          <p:cNvPr id="4" name="Text 1"/>
          <p:cNvSpPr/>
          <p:nvPr/>
        </p:nvSpPr>
        <p:spPr>
          <a:xfrm>
            <a:off x="902018" y="3489700"/>
            <a:ext cx="7339965" cy="824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Close collaboration between design and manufacturing teams is essential for successful DFM implementation.</a:t>
            </a:r>
            <a:endParaRPr lang="en-US" sz="2000" dirty="0"/>
          </a:p>
        </p:txBody>
      </p:sp>
      <p:sp>
        <p:nvSpPr>
          <p:cNvPr id="5" name="Shape 2"/>
          <p:cNvSpPr/>
          <p:nvPr/>
        </p:nvSpPr>
        <p:spPr>
          <a:xfrm>
            <a:off x="902018" y="4894055"/>
            <a:ext cx="579834" cy="579692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6" name="Text 3"/>
          <p:cNvSpPr/>
          <p:nvPr/>
        </p:nvSpPr>
        <p:spPr>
          <a:xfrm>
            <a:off x="1125617" y="5002018"/>
            <a:ext cx="132517" cy="36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2850" dirty="0"/>
          </a:p>
        </p:txBody>
      </p:sp>
      <p:sp>
        <p:nvSpPr>
          <p:cNvPr id="7" name="Text 4"/>
          <p:cNvSpPr/>
          <p:nvPr/>
        </p:nvSpPr>
        <p:spPr>
          <a:xfrm>
            <a:off x="1739503" y="4894055"/>
            <a:ext cx="3055977" cy="37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Early Communication</a:t>
            </a:r>
            <a:endParaRPr lang="en-US" sz="2350" dirty="0"/>
          </a:p>
        </p:txBody>
      </p:sp>
      <p:sp>
        <p:nvSpPr>
          <p:cNvPr id="8" name="Text 5"/>
          <p:cNvSpPr/>
          <p:nvPr/>
        </p:nvSpPr>
        <p:spPr>
          <a:xfrm>
            <a:off x="1739503" y="5427443"/>
            <a:ext cx="6502479" cy="824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Open communication between design and manufacturing teams from the early stages of design is crucial.</a:t>
            </a:r>
            <a:endParaRPr lang="en-US" sz="2000" dirty="0"/>
          </a:p>
        </p:txBody>
      </p:sp>
      <p:sp>
        <p:nvSpPr>
          <p:cNvPr id="9" name="Shape 6"/>
          <p:cNvSpPr/>
          <p:nvPr/>
        </p:nvSpPr>
        <p:spPr>
          <a:xfrm>
            <a:off x="902018" y="6799541"/>
            <a:ext cx="579834" cy="579692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0" name="Text 7"/>
          <p:cNvSpPr/>
          <p:nvPr/>
        </p:nvSpPr>
        <p:spPr>
          <a:xfrm>
            <a:off x="1094184" y="6907504"/>
            <a:ext cx="195501" cy="36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2850" dirty="0"/>
          </a:p>
        </p:txBody>
      </p:sp>
      <p:sp>
        <p:nvSpPr>
          <p:cNvPr id="11" name="Text 8"/>
          <p:cNvSpPr/>
          <p:nvPr/>
        </p:nvSpPr>
        <p:spPr>
          <a:xfrm>
            <a:off x="1739503" y="6799541"/>
            <a:ext cx="3032165" cy="37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Shared Knowledge</a:t>
            </a:r>
            <a:endParaRPr lang="en-US" sz="2350" dirty="0"/>
          </a:p>
        </p:txBody>
      </p:sp>
      <p:sp>
        <p:nvSpPr>
          <p:cNvPr id="12" name="Text 9"/>
          <p:cNvSpPr/>
          <p:nvPr/>
        </p:nvSpPr>
        <p:spPr>
          <a:xfrm>
            <a:off x="1739503" y="7332929"/>
            <a:ext cx="6502479" cy="8246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Sharing expertise and best practices between design and manufacturing teams enhances DFM effectiveness.</a:t>
            </a:r>
            <a:endParaRPr lang="en-US" sz="2000" dirty="0"/>
          </a:p>
        </p:txBody>
      </p:sp>
      <p:sp>
        <p:nvSpPr>
          <p:cNvPr id="13" name="Shape 10"/>
          <p:cNvSpPr/>
          <p:nvPr/>
        </p:nvSpPr>
        <p:spPr>
          <a:xfrm>
            <a:off x="902018" y="8705026"/>
            <a:ext cx="579834" cy="579692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4" name="Text 11"/>
          <p:cNvSpPr/>
          <p:nvPr/>
        </p:nvSpPr>
        <p:spPr>
          <a:xfrm>
            <a:off x="1090493" y="8812989"/>
            <a:ext cx="202763" cy="363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50"/>
              </a:lnSpc>
              <a:buNone/>
            </a:pPr>
            <a:r>
              <a:rPr lang="en-US" sz="28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2850" dirty="0"/>
          </a:p>
        </p:txBody>
      </p:sp>
      <p:sp>
        <p:nvSpPr>
          <p:cNvPr id="15" name="Text 12"/>
          <p:cNvSpPr/>
          <p:nvPr/>
        </p:nvSpPr>
        <p:spPr>
          <a:xfrm>
            <a:off x="1739503" y="8705026"/>
            <a:ext cx="3032165" cy="3788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950"/>
              </a:lnSpc>
              <a:buNone/>
            </a:pPr>
            <a:r>
              <a:rPr lang="en-US" sz="23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Iterative Process</a:t>
            </a:r>
            <a:endParaRPr lang="en-US" sz="2350" dirty="0"/>
          </a:p>
        </p:txBody>
      </p:sp>
      <p:sp>
        <p:nvSpPr>
          <p:cNvPr id="16" name="Text 13"/>
          <p:cNvSpPr/>
          <p:nvPr/>
        </p:nvSpPr>
        <p:spPr>
          <a:xfrm>
            <a:off x="1739503" y="9238414"/>
            <a:ext cx="6502479" cy="12369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200"/>
              </a:lnSpc>
              <a:buNone/>
            </a:pPr>
            <a:r>
              <a:rPr lang="en-US" sz="20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An iterative process of design, analysis, and feedback between design and manufacturing teams optimizes DFM implementation.</a:t>
            </a:r>
            <a:endParaRPr lang="en-US" sz="20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2024-09-04T02:01:28Z</dcterms:created>
  <dcterms:modified xsi:type="dcterms:W3CDTF">2024-09-04T02:01:28Z</dcterms:modified>
</cp:coreProperties>
</file>